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82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8"/>
    <p:restoredTop sz="94709"/>
  </p:normalViewPr>
  <p:slideViewPr>
    <p:cSldViewPr snapToGrid="0">
      <p:cViewPr varScale="1">
        <p:scale>
          <a:sx n="131" d="100"/>
          <a:sy n="131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7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1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4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1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0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3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5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elavsky/intro-to-web-frameworks-bar-cha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hrome.com/docs/devtool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3.stateofjs.com/en-US/libraries/front-end-framework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Que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83374-3839-4F06-972D-B4C3CF23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E3EA8-971D-42CD-A12A-4926A616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8" r="-2" b="-2"/>
          <a:stretch/>
        </p:blipFill>
        <p:spPr>
          <a:xfrm>
            <a:off x="4285860" y="10"/>
            <a:ext cx="7906139" cy="6857989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1D5403D-09EC-41DB-B916-A09C0E5AE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592970" cy="6858000"/>
          </a:xfrm>
          <a:custGeom>
            <a:avLst/>
            <a:gdLst>
              <a:gd name="connsiteX0" fmla="*/ 4912746 w 5592970"/>
              <a:gd name="connsiteY0" fmla="*/ 2355321 h 6897159"/>
              <a:gd name="connsiteX1" fmla="*/ 4714738 w 5592970"/>
              <a:gd name="connsiteY1" fmla="*/ 2553329 h 6897159"/>
              <a:gd name="connsiteX2" fmla="*/ 4912746 w 5592970"/>
              <a:gd name="connsiteY2" fmla="*/ 2751337 h 6897159"/>
              <a:gd name="connsiteX3" fmla="*/ 5110754 w 5592970"/>
              <a:gd name="connsiteY3" fmla="*/ 2553329 h 6897159"/>
              <a:gd name="connsiteX4" fmla="*/ 4912746 w 5592970"/>
              <a:gd name="connsiteY4" fmla="*/ 2355321 h 6897159"/>
              <a:gd name="connsiteX5" fmla="*/ 4769785 w 5592970"/>
              <a:gd name="connsiteY5" fmla="*/ 1301525 h 6897159"/>
              <a:gd name="connsiteX6" fmla="*/ 4358192 w 5592970"/>
              <a:gd name="connsiteY6" fmla="*/ 1713118 h 6897159"/>
              <a:gd name="connsiteX7" fmla="*/ 4769785 w 5592970"/>
              <a:gd name="connsiteY7" fmla="*/ 2124711 h 6897159"/>
              <a:gd name="connsiteX8" fmla="*/ 5181378 w 5592970"/>
              <a:gd name="connsiteY8" fmla="*/ 1713118 h 6897159"/>
              <a:gd name="connsiteX9" fmla="*/ 4769785 w 5592970"/>
              <a:gd name="connsiteY9" fmla="*/ 1301525 h 6897159"/>
              <a:gd name="connsiteX10" fmla="*/ 1485712 w 5592970"/>
              <a:gd name="connsiteY10" fmla="*/ 0 h 6897159"/>
              <a:gd name="connsiteX11" fmla="*/ 1911850 w 5592970"/>
              <a:gd name="connsiteY11" fmla="*/ 0 h 6897159"/>
              <a:gd name="connsiteX12" fmla="*/ 4693359 w 5592970"/>
              <a:gd name="connsiteY12" fmla="*/ 0 h 6897159"/>
              <a:gd name="connsiteX13" fmla="*/ 4687196 w 5592970"/>
              <a:gd name="connsiteY13" fmla="*/ 186052 h 6897159"/>
              <a:gd name="connsiteX14" fmla="*/ 4689492 w 5592970"/>
              <a:gd name="connsiteY14" fmla="*/ 422393 h 6897159"/>
              <a:gd name="connsiteX15" fmla="*/ 5029277 w 5592970"/>
              <a:gd name="connsiteY15" fmla="*/ 1074198 h 6897159"/>
              <a:gd name="connsiteX16" fmla="*/ 5368989 w 5592970"/>
              <a:gd name="connsiteY16" fmla="*/ 2604190 h 6897159"/>
              <a:gd name="connsiteX17" fmla="*/ 5030698 w 5592970"/>
              <a:gd name="connsiteY17" fmla="*/ 3182337 h 6897159"/>
              <a:gd name="connsiteX18" fmla="*/ 4910556 w 5592970"/>
              <a:gd name="connsiteY18" fmla="*/ 4667756 h 6897159"/>
              <a:gd name="connsiteX19" fmla="*/ 5374561 w 5592970"/>
              <a:gd name="connsiteY19" fmla="*/ 5703238 h 6897159"/>
              <a:gd name="connsiteX20" fmla="*/ 5591170 w 5592970"/>
              <a:gd name="connsiteY20" fmla="*/ 6745970 h 6897159"/>
              <a:gd name="connsiteX21" fmla="*/ 5592970 w 5592970"/>
              <a:gd name="connsiteY21" fmla="*/ 6897158 h 6897159"/>
              <a:gd name="connsiteX22" fmla="*/ 2734191 w 5592970"/>
              <a:gd name="connsiteY22" fmla="*/ 6897158 h 6897159"/>
              <a:gd name="connsiteX23" fmla="*/ 2734191 w 5592970"/>
              <a:gd name="connsiteY23" fmla="*/ 6897159 h 6897159"/>
              <a:gd name="connsiteX24" fmla="*/ 0 w 5592970"/>
              <a:gd name="connsiteY24" fmla="*/ 6897159 h 6897159"/>
              <a:gd name="connsiteX25" fmla="*/ 0 w 5592970"/>
              <a:gd name="connsiteY25" fmla="*/ 1 h 6897159"/>
              <a:gd name="connsiteX26" fmla="*/ 1485712 w 5592970"/>
              <a:gd name="connsiteY26" fmla="*/ 1 h 689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2970" h="6897159">
                <a:moveTo>
                  <a:pt x="4912746" y="2355321"/>
                </a:moveTo>
                <a:cubicBezTo>
                  <a:pt x="4803389" y="2355321"/>
                  <a:pt x="4714738" y="2443972"/>
                  <a:pt x="4714738" y="2553329"/>
                </a:cubicBezTo>
                <a:cubicBezTo>
                  <a:pt x="4714738" y="2662686"/>
                  <a:pt x="4803389" y="2751337"/>
                  <a:pt x="4912746" y="2751337"/>
                </a:cubicBezTo>
                <a:cubicBezTo>
                  <a:pt x="5022103" y="2751337"/>
                  <a:pt x="5110754" y="2662686"/>
                  <a:pt x="5110754" y="2553329"/>
                </a:cubicBezTo>
                <a:cubicBezTo>
                  <a:pt x="5110754" y="2443972"/>
                  <a:pt x="5022103" y="2355321"/>
                  <a:pt x="4912746" y="2355321"/>
                </a:cubicBezTo>
                <a:close/>
                <a:moveTo>
                  <a:pt x="4769785" y="1301525"/>
                </a:moveTo>
                <a:cubicBezTo>
                  <a:pt x="4542468" y="1301525"/>
                  <a:pt x="4358192" y="1485801"/>
                  <a:pt x="4358192" y="1713118"/>
                </a:cubicBezTo>
                <a:cubicBezTo>
                  <a:pt x="4358192" y="1940435"/>
                  <a:pt x="4542468" y="2124711"/>
                  <a:pt x="4769785" y="2124711"/>
                </a:cubicBezTo>
                <a:cubicBezTo>
                  <a:pt x="4997102" y="2124711"/>
                  <a:pt x="5181378" y="1940435"/>
                  <a:pt x="5181378" y="1713118"/>
                </a:cubicBezTo>
                <a:cubicBezTo>
                  <a:pt x="5181378" y="1485801"/>
                  <a:pt x="4997102" y="1301525"/>
                  <a:pt x="4769785" y="1301525"/>
                </a:cubicBezTo>
                <a:close/>
                <a:moveTo>
                  <a:pt x="1485712" y="0"/>
                </a:moveTo>
                <a:lnTo>
                  <a:pt x="1911850" y="0"/>
                </a:lnTo>
                <a:lnTo>
                  <a:pt x="4693359" y="0"/>
                </a:lnTo>
                <a:lnTo>
                  <a:pt x="4687196" y="186052"/>
                </a:lnTo>
                <a:cubicBezTo>
                  <a:pt x="4686166" y="265025"/>
                  <a:pt x="4686829" y="343862"/>
                  <a:pt x="4689492" y="422393"/>
                </a:cubicBezTo>
                <a:cubicBezTo>
                  <a:pt x="4699496" y="713539"/>
                  <a:pt x="4872938" y="896626"/>
                  <a:pt x="5029277" y="1074198"/>
                </a:cubicBezTo>
                <a:cubicBezTo>
                  <a:pt x="5418992" y="1516672"/>
                  <a:pt x="5551614" y="2043761"/>
                  <a:pt x="5368989" y="2604190"/>
                </a:cubicBezTo>
                <a:cubicBezTo>
                  <a:pt x="5298163" y="2821542"/>
                  <a:pt x="5160452" y="3010355"/>
                  <a:pt x="5030698" y="3182337"/>
                </a:cubicBezTo>
                <a:cubicBezTo>
                  <a:pt x="4682698" y="3643429"/>
                  <a:pt x="4696957" y="4178177"/>
                  <a:pt x="4910556" y="4667756"/>
                </a:cubicBezTo>
                <a:cubicBezTo>
                  <a:pt x="5062728" y="5015306"/>
                  <a:pt x="5245193" y="5341884"/>
                  <a:pt x="5374561" y="5703238"/>
                </a:cubicBezTo>
                <a:cubicBezTo>
                  <a:pt x="5500512" y="6053410"/>
                  <a:pt x="5575240" y="6402760"/>
                  <a:pt x="5591170" y="6745970"/>
                </a:cubicBezTo>
                <a:lnTo>
                  <a:pt x="5592970" y="6897158"/>
                </a:lnTo>
                <a:lnTo>
                  <a:pt x="2734191" y="6897158"/>
                </a:lnTo>
                <a:lnTo>
                  <a:pt x="2734191" y="6897159"/>
                </a:lnTo>
                <a:lnTo>
                  <a:pt x="0" y="6897159"/>
                </a:lnTo>
                <a:lnTo>
                  <a:pt x="0" y="1"/>
                </a:lnTo>
                <a:lnTo>
                  <a:pt x="1485712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FD3EC-E2C8-B500-633A-C6DC7979D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613" y="1122363"/>
            <a:ext cx="3541909" cy="238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SSUI F24 Lab 11: Web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9CCD0-AAE9-D382-84E9-FA91000C1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613" y="3602038"/>
            <a:ext cx="3541909" cy="2387600"/>
          </a:xfrm>
        </p:spPr>
        <p:txBody>
          <a:bodyPr>
            <a:normAutofit/>
          </a:bodyPr>
          <a:lstStyle/>
          <a:p>
            <a:r>
              <a:rPr lang="en-US" dirty="0"/>
              <a:t>Frank Elavsky, 11-14-24</a:t>
            </a:r>
          </a:p>
        </p:txBody>
      </p:sp>
    </p:spTree>
    <p:extLst>
      <p:ext uri="{BB962C8B-B14F-4D97-AF65-F5344CB8AC3E}">
        <p14:creationId xmlns:p14="http://schemas.microsoft.com/office/powerpoint/2010/main" val="161767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27E9-D2C7-E7E2-9042-BBBDB9A0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F5FD-12B8-5D49-16FD-2FBD4DB2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Declarative: </a:t>
            </a:r>
            <a:r>
              <a:rPr lang="en-US" i="1" dirty="0"/>
              <a:t>what</a:t>
            </a:r>
            <a:r>
              <a:rPr lang="en-US" dirty="0"/>
              <a:t> do you want? (rather than </a:t>
            </a:r>
            <a:r>
              <a:rPr lang="en-US" i="1" dirty="0"/>
              <a:t>how</a:t>
            </a:r>
            <a:r>
              <a:rPr lang="en-US" dirty="0"/>
              <a:t>) </a:t>
            </a:r>
          </a:p>
        </p:txBody>
      </p:sp>
      <p:pic>
        <p:nvPicPr>
          <p:cNvPr id="6146" name="Picture 2" descr="The Perfect Salad | Jessica Marcus Nutrition">
            <a:extLst>
              <a:ext uri="{FF2B5EF4-FFF2-40B4-BE49-F238E27FC236}">
                <a16:creationId xmlns:a16="http://schemas.microsoft.com/office/drawing/2014/main" id="{97E6BEF2-09AD-4EC8-3A0E-025A831B0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6"/>
          <a:stretch/>
        </p:blipFill>
        <p:spPr bwMode="auto">
          <a:xfrm>
            <a:off x="2667000" y="1507786"/>
            <a:ext cx="6858000" cy="53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1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3564-2BDC-01FF-E5C5-A2CCA607D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FD14-99DF-C230-44EA-374D1340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0" y="267044"/>
            <a:ext cx="10972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Svelte (2016)</a:t>
            </a:r>
            <a:br>
              <a:rPr lang="en-US" dirty="0"/>
            </a:br>
            <a:r>
              <a:rPr lang="en-US" dirty="0"/>
              <a:t>(The one everyone tells me I should try)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B4FAF-5FDB-8288-04EE-ACCC2BFE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0" y="1592607"/>
            <a:ext cx="10475068" cy="5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872A-59DB-8E0B-0383-9F3FF543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working repo from today (using React)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6F300-0FBD-351C-73AE-229B3C000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https://github.com/frankelavsky/intro-to-web-frameworks-bar-chart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7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A1-B9A7-84D7-2643-36B5B49A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073E-3174-7966-4E89-B9B280E66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jQuery: </a:t>
            </a:r>
            <a:r>
              <a:rPr lang="en-US" dirty="0">
                <a:hlinkClick r:id="rId2"/>
              </a:rPr>
              <a:t>https://jquery.com/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React: </a:t>
            </a:r>
            <a:r>
              <a:rPr lang="en-US" dirty="0">
                <a:hlinkClick r:id="rId3"/>
              </a:rPr>
              <a:t>https://react.dev/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Svelte: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https://developer.chrome.com/docs/devtools</a:t>
            </a:r>
            <a:r>
              <a:rPr lang="en-US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832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A81FD-8312-D8D9-98D8-CAB80054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25C58-CE9E-6201-4B67-CE3CE039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3" y="126459"/>
            <a:ext cx="11449134" cy="6133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C3467-324D-A090-0A5B-10E0E2D6B763}"/>
              </a:ext>
            </a:extLst>
          </p:cNvPr>
          <p:cNvSpPr txBox="1"/>
          <p:nvPr/>
        </p:nvSpPr>
        <p:spPr>
          <a:xfrm>
            <a:off x="2435968" y="6362209"/>
            <a:ext cx="7320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https://2023.stateofjs.com/en-US/libraries/front-end-frameworks/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10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BCF8-7B8B-A988-7F8C-CFAC9E4F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E501-6E7C-47FE-F61D-CF7BD3F3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jQuery (2006)</a:t>
            </a:r>
            <a:br>
              <a:rPr lang="en-US" dirty="0"/>
            </a:br>
            <a:r>
              <a:rPr lang="en-US" dirty="0"/>
              <a:t>Still used in over 70% of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239E3-2D97-2B22-F14C-5FB8D10D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3347"/>
            <a:ext cx="6898532" cy="4611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B17DC-CEE8-5224-851E-F74516BCDFE7}"/>
              </a:ext>
            </a:extLst>
          </p:cNvPr>
          <p:cNvSpPr txBox="1"/>
          <p:nvPr/>
        </p:nvSpPr>
        <p:spPr>
          <a:xfrm>
            <a:off x="7603333" y="6125681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https://en.wikipedia.org/wiki/JQuery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3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402C-99FD-CE37-881E-CC21F9AA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F696-1E22-7567-950E-FEF469F3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jQuery (2006)</a:t>
            </a:r>
            <a:br>
              <a:rPr lang="en-US" dirty="0"/>
            </a:br>
            <a:r>
              <a:rPr lang="en-US" dirty="0"/>
              <a:t>Syntax: Imperative, property-chaining</a:t>
            </a:r>
          </a:p>
        </p:txBody>
      </p:sp>
      <p:pic>
        <p:nvPicPr>
          <p:cNvPr id="1026" name="Picture 2" descr="Simple jQuery Based Syntax Highlighter - Highlight">
            <a:extLst>
              <a:ext uri="{FF2B5EF4-FFF2-40B4-BE49-F238E27FC236}">
                <a16:creationId xmlns:a16="http://schemas.microsoft.com/office/drawing/2014/main" id="{A78B82D5-972C-9B89-BD30-41B42035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83347"/>
            <a:ext cx="6350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3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96D2-B5D0-C5B9-6A78-F767B43E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CED2-FB48-6CAF-9E07-5B3521BC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 (2013)</a:t>
            </a:r>
            <a:br>
              <a:rPr lang="en-US" dirty="0"/>
            </a:br>
            <a:r>
              <a:rPr lang="en-US" dirty="0"/>
              <a:t>Current major web “framework”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C640D-DA56-3071-7E6D-A1BABC51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6324"/>
            <a:ext cx="7772400" cy="39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6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438C-3AFB-2248-DD09-4C9EB0BD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5779-CBA3-8A53-1708-D93EFB40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 (2013)</a:t>
            </a:r>
            <a:br>
              <a:rPr lang="en-US" dirty="0"/>
            </a:br>
            <a:r>
              <a:rPr lang="en-US" sz="4000" dirty="0"/>
              <a:t>Declarative, </a:t>
            </a:r>
            <a:r>
              <a:rPr lang="en-US" sz="4000" dirty="0" err="1"/>
              <a:t>jsx</a:t>
            </a:r>
            <a:r>
              <a:rPr lang="en-US" sz="4000" dirty="0"/>
              <a:t>/</a:t>
            </a:r>
            <a:r>
              <a:rPr lang="en-US" sz="4000" dirty="0" err="1"/>
              <a:t>tsx</a:t>
            </a:r>
            <a:r>
              <a:rPr lang="en-US" sz="4000" dirty="0"/>
              <a:t>, component-based, virtual </a:t>
            </a:r>
            <a:r>
              <a:rPr lang="en-US" sz="4000" dirty="0" err="1"/>
              <a:t>dom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F0F6B-44F4-1391-3175-9C767410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2687"/>
            <a:ext cx="71501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6FF6-3D85-77EC-03B3-4D2D451EB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9953-C473-5A47-545B-372F57FE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 (2006)</a:t>
            </a:r>
            <a:br>
              <a:rPr lang="en-US" dirty="0"/>
            </a:br>
            <a:r>
              <a:rPr lang="en-US" sz="4000" dirty="0"/>
              <a:t>Declarative, </a:t>
            </a:r>
            <a:r>
              <a:rPr lang="en-US" sz="4000" dirty="0" err="1"/>
              <a:t>jsx</a:t>
            </a:r>
            <a:r>
              <a:rPr lang="en-US" sz="4000" dirty="0"/>
              <a:t>/</a:t>
            </a:r>
            <a:r>
              <a:rPr lang="en-US" sz="4000" dirty="0" err="1"/>
              <a:t>tsx</a:t>
            </a:r>
            <a:r>
              <a:rPr lang="en-US" sz="4000" dirty="0"/>
              <a:t>, component-based, virtual </a:t>
            </a:r>
            <a:r>
              <a:rPr lang="en-US" sz="4000" dirty="0" err="1"/>
              <a:t>dom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BE5A533-C323-0EE6-386A-A3EE92E7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3347"/>
            <a:ext cx="12192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97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2C95-0A11-1CF1-ACE6-9A027368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6AB4-A2BD-BA92-B759-E52EEB9B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Declarative vs Imperative</a:t>
            </a:r>
          </a:p>
        </p:txBody>
      </p:sp>
      <p:pic>
        <p:nvPicPr>
          <p:cNvPr id="4098" name="Picture 2" descr="Declarative Over Imperative Style - React For Beginners [4]">
            <a:extLst>
              <a:ext uri="{FF2B5EF4-FFF2-40B4-BE49-F238E27FC236}">
                <a16:creationId xmlns:a16="http://schemas.microsoft.com/office/drawing/2014/main" id="{DA15264D-1083-5089-AAEA-83DCCA85C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1"/>
          <a:stretch/>
        </p:blipFill>
        <p:spPr bwMode="auto">
          <a:xfrm>
            <a:off x="758758" y="1883347"/>
            <a:ext cx="10674484" cy="48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96715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2"/>
      </a:lt2>
      <a:accent1>
        <a:srgbClr val="D73864"/>
      </a:accent1>
      <a:accent2>
        <a:srgbClr val="C62794"/>
      </a:accent2>
      <a:accent3>
        <a:srgbClr val="C738D7"/>
      </a:accent3>
      <a:accent4>
        <a:srgbClr val="7327C6"/>
      </a:accent4>
      <a:accent5>
        <a:srgbClr val="4238D7"/>
      </a:accent5>
      <a:accent6>
        <a:srgbClr val="275FC6"/>
      </a:accent6>
      <a:hlink>
        <a:srgbClr val="7158C7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178</Words>
  <Application>Microsoft Macintosh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Posterama</vt:lpstr>
      <vt:lpstr>SplashVTI</vt:lpstr>
      <vt:lpstr>SSUI F24 Lab 11: Web Frameworks</vt:lpstr>
      <vt:lpstr>Resources</vt:lpstr>
      <vt:lpstr>PowerPoint Presentation</vt:lpstr>
      <vt:lpstr>jQuery (2006) Still used in over 70% of websites</vt:lpstr>
      <vt:lpstr>jQuery (2006) Syntax: Imperative, property-chaining</vt:lpstr>
      <vt:lpstr>React (2013) Current major web “framework”</vt:lpstr>
      <vt:lpstr>React (2013) Declarative, jsx/tsx, component-based, virtual dom</vt:lpstr>
      <vt:lpstr>React (2006) Declarative, jsx/tsx, component-based, virtual dom</vt:lpstr>
      <vt:lpstr>Declarative vs Imperative</vt:lpstr>
      <vt:lpstr>Declarative: what do you want? (rather than how) </vt:lpstr>
      <vt:lpstr>Svelte (2016) (The one everyone tells me I should try)</vt:lpstr>
      <vt:lpstr>Our working repo from today (using React)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frankelavsky@gmail.com</dc:creator>
  <cp:lastModifiedBy>Frank Elavsky</cp:lastModifiedBy>
  <cp:revision>16</cp:revision>
  <dcterms:created xsi:type="dcterms:W3CDTF">2024-08-28T18:19:53Z</dcterms:created>
  <dcterms:modified xsi:type="dcterms:W3CDTF">2024-11-14T21:57:12Z</dcterms:modified>
</cp:coreProperties>
</file>